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9" r:id="rId4"/>
    <p:sldId id="268" r:id="rId5"/>
    <p:sldId id="260" r:id="rId6"/>
    <p:sldId id="264" r:id="rId7"/>
    <p:sldId id="269"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5" d="100"/>
          <a:sy n="45" d="100"/>
        </p:scale>
        <p:origin x="56"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8/10/2020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8/10/2020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pdates.fda.gov/SubscriptionManagemen" TargetMode="External"/><Relationship Id="rId2" Type="http://schemas.openxmlformats.org/officeDocument/2006/relationships/hyperlink" Target="https://foodsafety.ces.ncsu.edu/community-food-safety-resources/food-pantries-and-food-banks/" TargetMode="External"/><Relationship Id="rId1" Type="http://schemas.openxmlformats.org/officeDocument/2006/relationships/slideLayout" Target="../slideLayouts/slideLayout2.xml"/><Relationship Id="rId4" Type="http://schemas.openxmlformats.org/officeDocument/2006/relationships/hyperlink" Target="https://feedingamericawi.org/wp-content/uploads/2018/12/Safe_Healthy_FoodPantriesGuid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6C68F39D-867D-4AFF-94C4-C3829AD5C5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74" name="Rectangle 73">
              <a:extLst>
                <a:ext uri="{FF2B5EF4-FFF2-40B4-BE49-F238E27FC236}">
                  <a16:creationId xmlns:a16="http://schemas.microsoft.com/office/drawing/2014/main" id="{8EC3C6AD-76A6-4B9E-9700-E70BCEA5BC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2">
              <a:extLst>
                <a:ext uri="{FF2B5EF4-FFF2-40B4-BE49-F238E27FC236}">
                  <a16:creationId xmlns:a16="http://schemas.microsoft.com/office/drawing/2014/main" id="{DC213DD1-BF02-41F7-80A7-E6A5694F573C}"/>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le 1">
            <a:extLst>
              <a:ext uri="{FF2B5EF4-FFF2-40B4-BE49-F238E27FC236}">
                <a16:creationId xmlns:a16="http://schemas.microsoft.com/office/drawing/2014/main" id="{788FB1C4-CC75-4205-B337-CB70BFFED8B7}"/>
              </a:ext>
            </a:extLst>
          </p:cNvPr>
          <p:cNvSpPr>
            <a:spLocks noGrp="1"/>
          </p:cNvSpPr>
          <p:nvPr>
            <p:ph type="ctrTitle"/>
          </p:nvPr>
        </p:nvSpPr>
        <p:spPr>
          <a:xfrm>
            <a:off x="5270066" y="1122363"/>
            <a:ext cx="5397933" cy="2387600"/>
          </a:xfrm>
        </p:spPr>
        <p:txBody>
          <a:bodyPr>
            <a:normAutofit/>
          </a:bodyPr>
          <a:lstStyle/>
          <a:p>
            <a:r>
              <a:rPr lang="en-US" dirty="0"/>
              <a:t>Food pantry of Ladue </a:t>
            </a:r>
          </a:p>
        </p:txBody>
      </p:sp>
      <p:sp>
        <p:nvSpPr>
          <p:cNvPr id="3" name="Subtitle 2">
            <a:extLst>
              <a:ext uri="{FF2B5EF4-FFF2-40B4-BE49-F238E27FC236}">
                <a16:creationId xmlns:a16="http://schemas.microsoft.com/office/drawing/2014/main" id="{B5A5514F-1F78-410E-9F0F-D42B30D4DAE6}"/>
              </a:ext>
            </a:extLst>
          </p:cNvPr>
          <p:cNvSpPr>
            <a:spLocks noGrp="1"/>
          </p:cNvSpPr>
          <p:nvPr>
            <p:ph type="subTitle" idx="1"/>
          </p:nvPr>
        </p:nvSpPr>
        <p:spPr>
          <a:xfrm>
            <a:off x="5230896" y="3602038"/>
            <a:ext cx="5437103" cy="1655762"/>
          </a:xfrm>
        </p:spPr>
        <p:txBody>
          <a:bodyPr>
            <a:normAutofit/>
          </a:bodyPr>
          <a:lstStyle/>
          <a:p>
            <a:r>
              <a:rPr lang="en-US" dirty="0"/>
              <a:t>Afnan Chikhani </a:t>
            </a:r>
          </a:p>
        </p:txBody>
      </p:sp>
      <p:pic>
        <p:nvPicPr>
          <p:cNvPr id="1028" name="Picture 4" descr="About the Pantry : Wilson Commons Student Activities : University ...">
            <a:extLst>
              <a:ext uri="{FF2B5EF4-FFF2-40B4-BE49-F238E27FC236}">
                <a16:creationId xmlns:a16="http://schemas.microsoft.com/office/drawing/2014/main" id="{981ADBB5-9EEF-4FAE-AE16-CC716236DC8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9140" r="38077" b="-1"/>
          <a:stretch/>
        </p:blipFill>
        <p:spPr bwMode="auto">
          <a:xfrm>
            <a:off x="-5597" y="10"/>
            <a:ext cx="4635583" cy="6857990"/>
          </a:xfrm>
          <a:prstGeom prst="rect">
            <a:avLst/>
          </a:prstGeom>
          <a:noFill/>
          <a:extLst>
            <a:ext uri="{909E8E84-426E-40DD-AFC4-6F175D3DCCD1}">
              <a14:hiddenFill xmlns:a14="http://schemas.microsoft.com/office/drawing/2010/main">
                <a:solidFill>
                  <a:srgbClr val="FFFFFF"/>
                </a:solidFill>
              </a14:hiddenFill>
            </a:ext>
          </a:extLst>
        </p:spPr>
      </p:pic>
      <p:grpSp>
        <p:nvGrpSpPr>
          <p:cNvPr id="77" name="Group 76">
            <a:extLst>
              <a:ext uri="{FF2B5EF4-FFF2-40B4-BE49-F238E27FC236}">
                <a16:creationId xmlns:a16="http://schemas.microsoft.com/office/drawing/2014/main" id="{4466CCD0-FEF9-460D-9FB6-11613A492B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78" name="Rectangle 5">
              <a:extLst>
                <a:ext uri="{FF2B5EF4-FFF2-40B4-BE49-F238E27FC236}">
                  <a16:creationId xmlns:a16="http://schemas.microsoft.com/office/drawing/2014/main" id="{F642B7E9-F9AF-4BC0-B586-E7B0E8E8781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79" name="Freeform 6">
              <a:extLst>
                <a:ext uri="{FF2B5EF4-FFF2-40B4-BE49-F238E27FC236}">
                  <a16:creationId xmlns:a16="http://schemas.microsoft.com/office/drawing/2014/main" id="{16CE5EA6-3C76-4E5C-9257-D6A61A31C5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0" name="Freeform 7">
              <a:extLst>
                <a:ext uri="{FF2B5EF4-FFF2-40B4-BE49-F238E27FC236}">
                  <a16:creationId xmlns:a16="http://schemas.microsoft.com/office/drawing/2014/main" id="{DD7BCC42-B325-4F92-B500-14A2933DA3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1" name="Rectangle 8">
              <a:extLst>
                <a:ext uri="{FF2B5EF4-FFF2-40B4-BE49-F238E27FC236}">
                  <a16:creationId xmlns:a16="http://schemas.microsoft.com/office/drawing/2014/main" id="{197BF445-29BA-4C54-A1B4-A4390F0225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82" name="Freeform 9">
              <a:extLst>
                <a:ext uri="{FF2B5EF4-FFF2-40B4-BE49-F238E27FC236}">
                  <a16:creationId xmlns:a16="http://schemas.microsoft.com/office/drawing/2014/main" id="{B10C1630-E8C0-489C-8FFB-C9BBAEDE7A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3" name="Freeform 10">
              <a:extLst>
                <a:ext uri="{FF2B5EF4-FFF2-40B4-BE49-F238E27FC236}">
                  <a16:creationId xmlns:a16="http://schemas.microsoft.com/office/drawing/2014/main" id="{B8778BE5-6D1F-4629-A045-8A87E2C756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4" name="Freeform 11">
              <a:extLst>
                <a:ext uri="{FF2B5EF4-FFF2-40B4-BE49-F238E27FC236}">
                  <a16:creationId xmlns:a16="http://schemas.microsoft.com/office/drawing/2014/main" id="{A7885ADB-F1C4-4FF3-93CD-7C9337E87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5" name="Freeform 12">
              <a:extLst>
                <a:ext uri="{FF2B5EF4-FFF2-40B4-BE49-F238E27FC236}">
                  <a16:creationId xmlns:a16="http://schemas.microsoft.com/office/drawing/2014/main" id="{59FC4F71-6E39-414E-9F39-CE1479FF81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6" name="Freeform 13">
              <a:extLst>
                <a:ext uri="{FF2B5EF4-FFF2-40B4-BE49-F238E27FC236}">
                  <a16:creationId xmlns:a16="http://schemas.microsoft.com/office/drawing/2014/main" id="{3FC9614F-1D2C-4CAC-8CE9-32DC7D8636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7" name="Freeform 14">
              <a:extLst>
                <a:ext uri="{FF2B5EF4-FFF2-40B4-BE49-F238E27FC236}">
                  <a16:creationId xmlns:a16="http://schemas.microsoft.com/office/drawing/2014/main" id="{2A872F50-76EA-4A5B-AA68-3CE2E26738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8" name="Freeform 15">
              <a:extLst>
                <a:ext uri="{FF2B5EF4-FFF2-40B4-BE49-F238E27FC236}">
                  <a16:creationId xmlns:a16="http://schemas.microsoft.com/office/drawing/2014/main" id="{CE389546-6A1F-4203-ACD1-BC17DDBFB0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9" name="Freeform 16">
              <a:extLst>
                <a:ext uri="{FF2B5EF4-FFF2-40B4-BE49-F238E27FC236}">
                  <a16:creationId xmlns:a16="http://schemas.microsoft.com/office/drawing/2014/main" id="{1BA89DC9-FE9A-4228-A4BE-D3A37F8656E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0" name="Freeform 17">
              <a:extLst>
                <a:ext uri="{FF2B5EF4-FFF2-40B4-BE49-F238E27FC236}">
                  <a16:creationId xmlns:a16="http://schemas.microsoft.com/office/drawing/2014/main" id="{FA3E79A5-9B81-48B5-B96F-8D55B02FD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1" name="Freeform 18">
              <a:extLst>
                <a:ext uri="{FF2B5EF4-FFF2-40B4-BE49-F238E27FC236}">
                  <a16:creationId xmlns:a16="http://schemas.microsoft.com/office/drawing/2014/main" id="{A76D4D27-C537-45E4-96DE-C5FD2C9A370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2" name="Freeform 19">
              <a:extLst>
                <a:ext uri="{FF2B5EF4-FFF2-40B4-BE49-F238E27FC236}">
                  <a16:creationId xmlns:a16="http://schemas.microsoft.com/office/drawing/2014/main" id="{C1B158DD-2DCB-42FF-B1FE-3C947FEF02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3" name="Freeform 20">
              <a:extLst>
                <a:ext uri="{FF2B5EF4-FFF2-40B4-BE49-F238E27FC236}">
                  <a16:creationId xmlns:a16="http://schemas.microsoft.com/office/drawing/2014/main" id="{3307DC3E-0C6E-4E70-AFA2-96538CE3CD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4" name="Freeform 21">
              <a:extLst>
                <a:ext uri="{FF2B5EF4-FFF2-40B4-BE49-F238E27FC236}">
                  <a16:creationId xmlns:a16="http://schemas.microsoft.com/office/drawing/2014/main" id="{53A9F721-7EE3-4844-BB91-0B995BAC159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5" name="Freeform 22">
              <a:extLst>
                <a:ext uri="{FF2B5EF4-FFF2-40B4-BE49-F238E27FC236}">
                  <a16:creationId xmlns:a16="http://schemas.microsoft.com/office/drawing/2014/main" id="{8F057800-5B8F-4775-805B-89727A78A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6" name="Freeform 23">
              <a:extLst>
                <a:ext uri="{FF2B5EF4-FFF2-40B4-BE49-F238E27FC236}">
                  <a16:creationId xmlns:a16="http://schemas.microsoft.com/office/drawing/2014/main" id="{FC6DF692-3394-4FDD-92BA-CA0C41EBC3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7" name="Freeform 24">
              <a:extLst>
                <a:ext uri="{FF2B5EF4-FFF2-40B4-BE49-F238E27FC236}">
                  <a16:creationId xmlns:a16="http://schemas.microsoft.com/office/drawing/2014/main" id="{B825CD97-262B-4A33-B1E5-55F0D81F40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8" name="Freeform 25">
              <a:extLst>
                <a:ext uri="{FF2B5EF4-FFF2-40B4-BE49-F238E27FC236}">
                  <a16:creationId xmlns:a16="http://schemas.microsoft.com/office/drawing/2014/main" id="{F00EA2FE-C735-4E1E-B9DC-636C49061F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9" name="Freeform 26">
              <a:extLst>
                <a:ext uri="{FF2B5EF4-FFF2-40B4-BE49-F238E27FC236}">
                  <a16:creationId xmlns:a16="http://schemas.microsoft.com/office/drawing/2014/main" id="{95B50260-0DDF-4260-8DC1-D504B0643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0" name="Freeform 27">
              <a:extLst>
                <a:ext uri="{FF2B5EF4-FFF2-40B4-BE49-F238E27FC236}">
                  <a16:creationId xmlns:a16="http://schemas.microsoft.com/office/drawing/2014/main" id="{BBB491EB-35C1-4159-94B2-A367ADC134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1" name="Freeform 28">
              <a:extLst>
                <a:ext uri="{FF2B5EF4-FFF2-40B4-BE49-F238E27FC236}">
                  <a16:creationId xmlns:a16="http://schemas.microsoft.com/office/drawing/2014/main" id="{7EAA4E1C-EC83-44E0-A4AB-4B0F509A8C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2" name="Freeform 29">
              <a:extLst>
                <a:ext uri="{FF2B5EF4-FFF2-40B4-BE49-F238E27FC236}">
                  <a16:creationId xmlns:a16="http://schemas.microsoft.com/office/drawing/2014/main" id="{BE561717-C43F-46C1-BBCE-C830DE4A19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3" name="Freeform 30">
              <a:extLst>
                <a:ext uri="{FF2B5EF4-FFF2-40B4-BE49-F238E27FC236}">
                  <a16:creationId xmlns:a16="http://schemas.microsoft.com/office/drawing/2014/main" id="{CC840BC4-F1CE-4A1B-A1DE-BB922689E2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4" name="Freeform 31">
              <a:extLst>
                <a:ext uri="{FF2B5EF4-FFF2-40B4-BE49-F238E27FC236}">
                  <a16:creationId xmlns:a16="http://schemas.microsoft.com/office/drawing/2014/main" id="{03B586C7-6126-46E0-9BEF-522798686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5" name="Freeform 32">
              <a:extLst>
                <a:ext uri="{FF2B5EF4-FFF2-40B4-BE49-F238E27FC236}">
                  <a16:creationId xmlns:a16="http://schemas.microsoft.com/office/drawing/2014/main" id="{45C5C565-0EB6-4E0C-9752-84084CDBB8B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6" name="Rectangle 33">
              <a:extLst>
                <a:ext uri="{FF2B5EF4-FFF2-40B4-BE49-F238E27FC236}">
                  <a16:creationId xmlns:a16="http://schemas.microsoft.com/office/drawing/2014/main" id="{5CABC7BF-500C-4275-9EAA-9563EF43C62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07" name="Freeform 34">
              <a:extLst>
                <a:ext uri="{FF2B5EF4-FFF2-40B4-BE49-F238E27FC236}">
                  <a16:creationId xmlns:a16="http://schemas.microsoft.com/office/drawing/2014/main" id="{C7AA982B-BB49-4311-A724-81AAF8ABC3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8" name="Freeform 35">
              <a:extLst>
                <a:ext uri="{FF2B5EF4-FFF2-40B4-BE49-F238E27FC236}">
                  <a16:creationId xmlns:a16="http://schemas.microsoft.com/office/drawing/2014/main" id="{89D49DD1-C07D-4ADD-BD4A-D6AA725758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9" name="Freeform 36">
              <a:extLst>
                <a:ext uri="{FF2B5EF4-FFF2-40B4-BE49-F238E27FC236}">
                  <a16:creationId xmlns:a16="http://schemas.microsoft.com/office/drawing/2014/main" id="{4359B9DB-1A95-4934-A839-A76774D792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0" name="Freeform 37">
              <a:extLst>
                <a:ext uri="{FF2B5EF4-FFF2-40B4-BE49-F238E27FC236}">
                  <a16:creationId xmlns:a16="http://schemas.microsoft.com/office/drawing/2014/main" id="{2B7EEF08-F28B-48E9-BA1D-E61AC62013E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1" name="Freeform 38">
              <a:extLst>
                <a:ext uri="{FF2B5EF4-FFF2-40B4-BE49-F238E27FC236}">
                  <a16:creationId xmlns:a16="http://schemas.microsoft.com/office/drawing/2014/main" id="{E846B9B0-7D1C-4E1B-9256-7F25E8E887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2" name="Freeform 39">
              <a:extLst>
                <a:ext uri="{FF2B5EF4-FFF2-40B4-BE49-F238E27FC236}">
                  <a16:creationId xmlns:a16="http://schemas.microsoft.com/office/drawing/2014/main" id="{E31B0CE6-7913-4D1C-AC18-2ED44DF92F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3" name="Freeform 40">
              <a:extLst>
                <a:ext uri="{FF2B5EF4-FFF2-40B4-BE49-F238E27FC236}">
                  <a16:creationId xmlns:a16="http://schemas.microsoft.com/office/drawing/2014/main" id="{0F3517CE-D006-4218-9BB0-65269371EF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4" name="Freeform 41">
              <a:extLst>
                <a:ext uri="{FF2B5EF4-FFF2-40B4-BE49-F238E27FC236}">
                  <a16:creationId xmlns:a16="http://schemas.microsoft.com/office/drawing/2014/main" id="{DE7DB798-CAAE-42A3-BDFE-D6AD0E0DA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5" name="Freeform 42">
              <a:extLst>
                <a:ext uri="{FF2B5EF4-FFF2-40B4-BE49-F238E27FC236}">
                  <a16:creationId xmlns:a16="http://schemas.microsoft.com/office/drawing/2014/main" id="{07A53F87-B4E0-4C4E-B913-D336D8993D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6" name="Freeform 43">
              <a:extLst>
                <a:ext uri="{FF2B5EF4-FFF2-40B4-BE49-F238E27FC236}">
                  <a16:creationId xmlns:a16="http://schemas.microsoft.com/office/drawing/2014/main" id="{587D3AD0-B188-4D2E-A497-5180C1F225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7" name="Freeform 44">
              <a:extLst>
                <a:ext uri="{FF2B5EF4-FFF2-40B4-BE49-F238E27FC236}">
                  <a16:creationId xmlns:a16="http://schemas.microsoft.com/office/drawing/2014/main" id="{E8B4429B-56DB-4ED5-8296-1C4EB6AE049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8" name="Rectangle 45">
              <a:extLst>
                <a:ext uri="{FF2B5EF4-FFF2-40B4-BE49-F238E27FC236}">
                  <a16:creationId xmlns:a16="http://schemas.microsoft.com/office/drawing/2014/main" id="{ABBE178E-641F-4008-8760-5134D226AA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19" name="Freeform 46">
              <a:extLst>
                <a:ext uri="{FF2B5EF4-FFF2-40B4-BE49-F238E27FC236}">
                  <a16:creationId xmlns:a16="http://schemas.microsoft.com/office/drawing/2014/main" id="{BB7A09DD-4AE2-4235-BCBA-B52CB7986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0" name="Freeform 47">
              <a:extLst>
                <a:ext uri="{FF2B5EF4-FFF2-40B4-BE49-F238E27FC236}">
                  <a16:creationId xmlns:a16="http://schemas.microsoft.com/office/drawing/2014/main" id="{64DBEF94-3525-4008-AD35-D566A238B9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1" name="Freeform 48">
              <a:extLst>
                <a:ext uri="{FF2B5EF4-FFF2-40B4-BE49-F238E27FC236}">
                  <a16:creationId xmlns:a16="http://schemas.microsoft.com/office/drawing/2014/main" id="{1C0CEBA3-32C8-4D37-BBD0-8863B008E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2" name="Freeform 49">
              <a:extLst>
                <a:ext uri="{FF2B5EF4-FFF2-40B4-BE49-F238E27FC236}">
                  <a16:creationId xmlns:a16="http://schemas.microsoft.com/office/drawing/2014/main" id="{D12DBC8B-AE05-43C6-BF30-3F9CDADE9B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3" name="Freeform 50">
              <a:extLst>
                <a:ext uri="{FF2B5EF4-FFF2-40B4-BE49-F238E27FC236}">
                  <a16:creationId xmlns:a16="http://schemas.microsoft.com/office/drawing/2014/main" id="{47D642DC-B097-481B-8F32-671DE6AB56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4" name="Freeform 51">
              <a:extLst>
                <a:ext uri="{FF2B5EF4-FFF2-40B4-BE49-F238E27FC236}">
                  <a16:creationId xmlns:a16="http://schemas.microsoft.com/office/drawing/2014/main" id="{0D7CD8F4-0787-4106-9E76-FF0AFA0ACE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5" name="Freeform 52">
              <a:extLst>
                <a:ext uri="{FF2B5EF4-FFF2-40B4-BE49-F238E27FC236}">
                  <a16:creationId xmlns:a16="http://schemas.microsoft.com/office/drawing/2014/main" id="{3ED06726-52C5-468C-BEA2-0194993F8A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6" name="Freeform 53">
              <a:extLst>
                <a:ext uri="{FF2B5EF4-FFF2-40B4-BE49-F238E27FC236}">
                  <a16:creationId xmlns:a16="http://schemas.microsoft.com/office/drawing/2014/main" id="{1541CE8F-816C-4189-8522-7AAA7EABD80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7" name="Freeform 54">
              <a:extLst>
                <a:ext uri="{FF2B5EF4-FFF2-40B4-BE49-F238E27FC236}">
                  <a16:creationId xmlns:a16="http://schemas.microsoft.com/office/drawing/2014/main" id="{3D0F8D98-15AC-458C-B872-777F4BBF3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8" name="Freeform 55">
              <a:extLst>
                <a:ext uri="{FF2B5EF4-FFF2-40B4-BE49-F238E27FC236}">
                  <a16:creationId xmlns:a16="http://schemas.microsoft.com/office/drawing/2014/main" id="{C9DE1ACE-C20F-4504-B0A1-5A37CA0D1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9" name="Freeform 56">
              <a:extLst>
                <a:ext uri="{FF2B5EF4-FFF2-40B4-BE49-F238E27FC236}">
                  <a16:creationId xmlns:a16="http://schemas.microsoft.com/office/drawing/2014/main" id="{E4BDEE62-868F-49A1-B97A-DE8EDC86F9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0" name="Freeform 57">
              <a:extLst>
                <a:ext uri="{FF2B5EF4-FFF2-40B4-BE49-F238E27FC236}">
                  <a16:creationId xmlns:a16="http://schemas.microsoft.com/office/drawing/2014/main" id="{B71AB3E3-099B-47DC-AD0D-215F18FD3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1" name="Freeform 58">
              <a:extLst>
                <a:ext uri="{FF2B5EF4-FFF2-40B4-BE49-F238E27FC236}">
                  <a16:creationId xmlns:a16="http://schemas.microsoft.com/office/drawing/2014/main" id="{7D4B7844-C6A2-45AA-9147-C1CEC0CB83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grpSp>
        <p:nvGrpSpPr>
          <p:cNvPr id="133" name="Group 132">
            <a:extLst>
              <a:ext uri="{FF2B5EF4-FFF2-40B4-BE49-F238E27FC236}">
                <a16:creationId xmlns:a16="http://schemas.microsoft.com/office/drawing/2014/main" id="{176E1971-1C4C-46C8-A821-6376642801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34" name="Freeform 32">
              <a:extLst>
                <a:ext uri="{FF2B5EF4-FFF2-40B4-BE49-F238E27FC236}">
                  <a16:creationId xmlns:a16="http://schemas.microsoft.com/office/drawing/2014/main" id="{35FAC14F-8CA0-40F3-ADE4-31DBF8BD79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5" name="Freeform 33">
              <a:extLst>
                <a:ext uri="{FF2B5EF4-FFF2-40B4-BE49-F238E27FC236}">
                  <a16:creationId xmlns:a16="http://schemas.microsoft.com/office/drawing/2014/main" id="{778F8CB9-0C96-4B66-B943-C5BF1A1B5D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6" name="Freeform 34">
              <a:extLst>
                <a:ext uri="{FF2B5EF4-FFF2-40B4-BE49-F238E27FC236}">
                  <a16:creationId xmlns:a16="http://schemas.microsoft.com/office/drawing/2014/main" id="{DB1C8E93-74F9-42A0-B326-E06DC9C584E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7" name="Freeform 35">
              <a:extLst>
                <a:ext uri="{FF2B5EF4-FFF2-40B4-BE49-F238E27FC236}">
                  <a16:creationId xmlns:a16="http://schemas.microsoft.com/office/drawing/2014/main" id="{EC6EA429-8E16-49E0-82D7-5846CDA76C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8" name="Freeform 36">
              <a:extLst>
                <a:ext uri="{FF2B5EF4-FFF2-40B4-BE49-F238E27FC236}">
                  <a16:creationId xmlns:a16="http://schemas.microsoft.com/office/drawing/2014/main" id="{8F64C508-2357-44C9-93D8-FC81B85AE2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9" name="Freeform 37">
              <a:extLst>
                <a:ext uri="{FF2B5EF4-FFF2-40B4-BE49-F238E27FC236}">
                  <a16:creationId xmlns:a16="http://schemas.microsoft.com/office/drawing/2014/main" id="{82F6F3F7-8F51-41B4-AC2B-699593A1F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0" name="Freeform 38">
              <a:extLst>
                <a:ext uri="{FF2B5EF4-FFF2-40B4-BE49-F238E27FC236}">
                  <a16:creationId xmlns:a16="http://schemas.microsoft.com/office/drawing/2014/main" id="{6F2FC65A-DA31-4602-B324-E53F76BD936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1" name="Freeform 39">
              <a:extLst>
                <a:ext uri="{FF2B5EF4-FFF2-40B4-BE49-F238E27FC236}">
                  <a16:creationId xmlns:a16="http://schemas.microsoft.com/office/drawing/2014/main" id="{0E9B7CF9-E3CC-495E-A513-A8A1C2422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2" name="Freeform 40">
              <a:extLst>
                <a:ext uri="{FF2B5EF4-FFF2-40B4-BE49-F238E27FC236}">
                  <a16:creationId xmlns:a16="http://schemas.microsoft.com/office/drawing/2014/main" id="{35C09477-23EA-4E6A-A8C2-5B447B25E90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3" name="Rectangle 41">
              <a:extLst>
                <a:ext uri="{FF2B5EF4-FFF2-40B4-BE49-F238E27FC236}">
                  <a16:creationId xmlns:a16="http://schemas.microsoft.com/office/drawing/2014/main" id="{80A5D070-0FE6-4F72-8077-E259B2D35AE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grpSp>
    </p:spTree>
    <p:extLst>
      <p:ext uri="{BB962C8B-B14F-4D97-AF65-F5344CB8AC3E}">
        <p14:creationId xmlns:p14="http://schemas.microsoft.com/office/powerpoint/2010/main" val="297650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47"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48"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2"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3"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4"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5"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6"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7"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8"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9"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0"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1"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2"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3"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64"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5"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6"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7"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8"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9"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0"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1"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2"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3"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1F8BC467-7FE7-4C52-B2CE-E09B01D86E5D}"/>
              </a:ext>
            </a:extLst>
          </p:cNvPr>
          <p:cNvSpPr>
            <a:spLocks noGrp="1"/>
          </p:cNvSpPr>
          <p:nvPr>
            <p:ph type="title"/>
          </p:nvPr>
        </p:nvSpPr>
        <p:spPr>
          <a:xfrm>
            <a:off x="1141413" y="1082673"/>
            <a:ext cx="2869416" cy="4708528"/>
          </a:xfrm>
        </p:spPr>
        <p:txBody>
          <a:bodyPr>
            <a:normAutofit/>
          </a:bodyPr>
          <a:lstStyle/>
          <a:p>
            <a:pPr algn="r"/>
            <a:r>
              <a:rPr lang="en-US" sz="3100"/>
              <a:t>Introduction </a:t>
            </a:r>
          </a:p>
        </p:txBody>
      </p:sp>
      <p:cxnSp>
        <p:nvCxnSpPr>
          <p:cNvPr id="75" name="Straight Connector 74">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9FFD17-1C97-4A76-B2A9-EEBC4D863F49}"/>
              </a:ext>
            </a:extLst>
          </p:cNvPr>
          <p:cNvSpPr>
            <a:spLocks noGrp="1"/>
          </p:cNvSpPr>
          <p:nvPr>
            <p:ph idx="1"/>
          </p:nvPr>
        </p:nvSpPr>
        <p:spPr>
          <a:xfrm>
            <a:off x="5297763" y="1082673"/>
            <a:ext cx="5751237" cy="4708528"/>
          </a:xfrm>
        </p:spPr>
        <p:txBody>
          <a:bodyPr anchor="ctr">
            <a:normAutofit/>
          </a:bodyPr>
          <a:lstStyle/>
          <a:p>
            <a:pPr>
              <a:lnSpc>
                <a:spcPct val="110000"/>
              </a:lnSpc>
            </a:pPr>
            <a:r>
              <a:rPr lang="en-US" sz="1300">
                <a:effectLst/>
                <a:latin typeface="Times New Roman" panose="02020603050405020304" pitchFamily="18" charset="0"/>
                <a:ea typeface="Calibri" panose="020F0502020204030204" pitchFamily="34" charset="0"/>
              </a:rPr>
              <a:t> I proposed having an official, regulated food pantry to compensate for the increased demand for food items due to the COVID-19 epidemic.</a:t>
            </a:r>
          </a:p>
          <a:p>
            <a:pPr>
              <a:lnSpc>
                <a:spcPct val="110000"/>
              </a:lnSpc>
            </a:pPr>
            <a:r>
              <a:rPr lang="en-US" sz="1300">
                <a:effectLst/>
                <a:latin typeface="Times New Roman" panose="02020603050405020304" pitchFamily="18" charset="0"/>
                <a:ea typeface="Calibri" panose="020F0502020204030204" pitchFamily="34" charset="0"/>
              </a:rPr>
              <a:t> Food pantries in other locations have shown to decrease the risk of chronic disease and help improve food safety in the communities. </a:t>
            </a:r>
          </a:p>
          <a:p>
            <a:pPr>
              <a:lnSpc>
                <a:spcPct val="110000"/>
              </a:lnSpc>
            </a:pPr>
            <a:r>
              <a:rPr lang="en-US" sz="1300">
                <a:effectLst/>
                <a:latin typeface="Times New Roman" panose="02020603050405020304" pitchFamily="18" charset="0"/>
                <a:ea typeface="Calibri" panose="020F0502020204030204" pitchFamily="34" charset="0"/>
              </a:rPr>
              <a:t>Videos were provided to the team that will be implementing the food pantries to educate them on the regulations and standards that need to be fulfilled. </a:t>
            </a:r>
          </a:p>
          <a:p>
            <a:pPr>
              <a:lnSpc>
                <a:spcPct val="110000"/>
              </a:lnSpc>
            </a:pPr>
            <a:r>
              <a:rPr lang="en-US" sz="1300">
                <a:effectLst/>
                <a:latin typeface="Times New Roman" panose="02020603050405020304" pitchFamily="18" charset="0"/>
                <a:ea typeface="Calibri" panose="020F0502020204030204" pitchFamily="34" charset="0"/>
              </a:rPr>
              <a:t>We provided a detailed description of how the food needs to be stored, distributed, and managed and what positions need to be filled to manage the food pantry.</a:t>
            </a:r>
          </a:p>
          <a:p>
            <a:pPr>
              <a:lnSpc>
                <a:spcPct val="110000"/>
              </a:lnSpc>
            </a:pPr>
            <a:r>
              <a:rPr lang="en-US" sz="1300">
                <a:effectLst/>
                <a:latin typeface="Times New Roman" panose="02020603050405020304" pitchFamily="18" charset="0"/>
                <a:ea typeface="Calibri" panose="020F0502020204030204" pitchFamily="34" charset="0"/>
              </a:rPr>
              <a:t> The method of how to sign up for food recalls was also explained to the team in order to make the food is safe for the community. Data was collected over five days on the number of people who came in to collect food items, but there was no data to compare this too since the project was not implemented due to the facility not being in service.</a:t>
            </a:r>
          </a:p>
          <a:p>
            <a:pPr>
              <a:lnSpc>
                <a:spcPct val="110000"/>
              </a:lnSpc>
            </a:pPr>
            <a:r>
              <a:rPr lang="en-US" sz="1300">
                <a:effectLst/>
                <a:latin typeface="Times New Roman" panose="02020603050405020304" pitchFamily="18" charset="0"/>
                <a:ea typeface="Calibri" panose="020F0502020204030204" pitchFamily="34" charset="0"/>
              </a:rPr>
              <a:t> There were indications that a food pantry would be helpful for the community, but until the system was implemented, there is little to affirm its success.</a:t>
            </a:r>
            <a:endParaRPr lang="en-US" sz="1300"/>
          </a:p>
        </p:txBody>
      </p:sp>
      <p:grpSp>
        <p:nvGrpSpPr>
          <p:cNvPr id="77" name="Group 76">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78"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9"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0"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1"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2"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3"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4"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5"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6"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7"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104467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47"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48"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2"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3"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4"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5"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6"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7"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8"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9"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0"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1"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2"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3"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64"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5"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6"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7"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8"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9"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0"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1"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2"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3"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5026C995-C56F-4B92-A642-D84EA10DD943}"/>
              </a:ext>
            </a:extLst>
          </p:cNvPr>
          <p:cNvSpPr>
            <a:spLocks noGrp="1"/>
          </p:cNvSpPr>
          <p:nvPr>
            <p:ph type="title"/>
          </p:nvPr>
        </p:nvSpPr>
        <p:spPr>
          <a:xfrm>
            <a:off x="1141413" y="1082673"/>
            <a:ext cx="2869416" cy="4708528"/>
          </a:xfrm>
        </p:spPr>
        <p:txBody>
          <a:bodyPr>
            <a:normAutofit/>
          </a:bodyPr>
          <a:lstStyle/>
          <a:p>
            <a:pPr algn="r"/>
            <a:r>
              <a:rPr lang="en-US" sz="4000"/>
              <a:t>Literature Review </a:t>
            </a:r>
          </a:p>
        </p:txBody>
      </p:sp>
      <p:cxnSp>
        <p:nvCxnSpPr>
          <p:cNvPr id="75" name="Straight Connector 74">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0C6FA1D-A139-4156-9E6E-8DDA7C9FD0D2}"/>
              </a:ext>
            </a:extLst>
          </p:cNvPr>
          <p:cNvSpPr>
            <a:spLocks noGrp="1"/>
          </p:cNvSpPr>
          <p:nvPr>
            <p:ph idx="1"/>
          </p:nvPr>
        </p:nvSpPr>
        <p:spPr>
          <a:xfrm>
            <a:off x="5297763" y="1082673"/>
            <a:ext cx="5751237" cy="4708528"/>
          </a:xfrm>
        </p:spPr>
        <p:txBody>
          <a:bodyPr anchor="ctr">
            <a:normAutofit/>
          </a:bodyPr>
          <a:lstStyle/>
          <a:p>
            <a:r>
              <a:rPr lang="en-US" sz="1800">
                <a:effectLst/>
                <a:latin typeface="Arial" panose="020B0604020202020204" pitchFamily="34" charset="0"/>
                <a:ea typeface="Calibri" panose="020F0502020204030204" pitchFamily="34" charset="0"/>
              </a:rPr>
              <a:t>In the U.S., 49.1 million Americans lack access to affordable and nutritious food.</a:t>
            </a:r>
            <a:r>
              <a:rPr lang="en-US" sz="1800">
                <a:effectLst/>
                <a:latin typeface="Times New Roman" panose="02020603050405020304" pitchFamily="18" charset="0"/>
                <a:ea typeface="Calibri" panose="020F0502020204030204" pitchFamily="34" charset="0"/>
              </a:rPr>
              <a:t> There is a growing demand for food pantries and emergency programs. Food pantries and other emergency food programs provides food for millions of low-income Americans. Food pantry can provide food security in the community for the low-income population. It also can help prevent chronic diseases. Chronic disease percentages are high in the low-income population (Baker et al., 2019). </a:t>
            </a:r>
          </a:p>
          <a:p>
            <a:r>
              <a:rPr lang="en-US" sz="1800">
                <a:effectLst/>
                <a:latin typeface="Times New Roman" panose="02020603050405020304" pitchFamily="18" charset="0"/>
                <a:ea typeface="Calibri" panose="020F0502020204030204" pitchFamily="34" charset="0"/>
              </a:rPr>
              <a:t>Food pantry plays a big role in supporting health and well-being by providing a healthy, affordable, and better-quality food (Safe and Health Food Pantries Project, 2018).</a:t>
            </a:r>
          </a:p>
        </p:txBody>
      </p:sp>
      <p:grpSp>
        <p:nvGrpSpPr>
          <p:cNvPr id="77" name="Group 76">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78"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9"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0"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1"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2"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3"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4"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5"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6"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7"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1896446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62"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63"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4"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5"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6"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7"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8"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9"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0"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1"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2"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3"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74"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5"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6"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7"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8"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79"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0"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1"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2"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3"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4"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5"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6"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7"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8"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7DF67FFF-014C-4DA3-8B6E-358E97EA87F8}"/>
              </a:ext>
            </a:extLst>
          </p:cNvPr>
          <p:cNvSpPr>
            <a:spLocks noGrp="1"/>
          </p:cNvSpPr>
          <p:nvPr>
            <p:ph type="title"/>
          </p:nvPr>
        </p:nvSpPr>
        <p:spPr>
          <a:xfrm>
            <a:off x="1141413" y="1082673"/>
            <a:ext cx="2869416" cy="4708528"/>
          </a:xfrm>
        </p:spPr>
        <p:txBody>
          <a:bodyPr>
            <a:normAutofit/>
          </a:bodyPr>
          <a:lstStyle/>
          <a:p>
            <a:pPr algn="r"/>
            <a:r>
              <a:rPr lang="en-US" sz="4000"/>
              <a:t>method</a:t>
            </a:r>
          </a:p>
        </p:txBody>
      </p:sp>
      <p:cxnSp>
        <p:nvCxnSpPr>
          <p:cNvPr id="90" name="Straight Connector 89">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051C3EB-0439-446E-8865-B399D50F4C4C}"/>
              </a:ext>
            </a:extLst>
          </p:cNvPr>
          <p:cNvSpPr>
            <a:spLocks noGrp="1"/>
          </p:cNvSpPr>
          <p:nvPr>
            <p:ph idx="1"/>
          </p:nvPr>
        </p:nvSpPr>
        <p:spPr>
          <a:xfrm>
            <a:off x="5297763" y="1082673"/>
            <a:ext cx="5751237" cy="4708528"/>
          </a:xfrm>
        </p:spPr>
        <p:txBody>
          <a:bodyPr anchor="ctr">
            <a:normAutofit/>
          </a:bodyPr>
          <a:lstStyle/>
          <a:p>
            <a:r>
              <a:rPr lang="en-US" sz="1800">
                <a:effectLst/>
                <a:latin typeface="Times New Roman" panose="02020603050405020304" pitchFamily="18" charset="0"/>
                <a:ea typeface="Calibri" panose="020F0502020204030204" pitchFamily="34" charset="0"/>
                <a:cs typeface="Arial" panose="020B0604020202020204" pitchFamily="34" charset="0"/>
              </a:rPr>
              <a:t>Food pantries have regulations that need to be followed. The organization is responsible for storing food in a manner that will keep it safe for your clients to eat. The regulation changes according to the type of food that will need to be served. Dry, canned food needs to be stored in a safe, clean place at a certain temperature. According to the FDA and the National Restaurant Association Educational Foundation ServSafe program and the key standards your food storage space should adhere to:</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sz="1800"/>
          </a:p>
        </p:txBody>
      </p:sp>
      <p:grpSp>
        <p:nvGrpSpPr>
          <p:cNvPr id="92" name="Group 91">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93"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4"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5"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6"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7"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8"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9"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0"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1"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2"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2178788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75"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CCD70A65-B78C-47EE-90B4-50E8A4C5548A}"/>
              </a:ext>
            </a:extLst>
          </p:cNvPr>
          <p:cNvSpPr>
            <a:spLocks noGrp="1"/>
          </p:cNvSpPr>
          <p:nvPr>
            <p:ph type="title"/>
          </p:nvPr>
        </p:nvSpPr>
        <p:spPr>
          <a:xfrm>
            <a:off x="1141413" y="1082673"/>
            <a:ext cx="2869416" cy="4708528"/>
          </a:xfrm>
        </p:spPr>
        <p:txBody>
          <a:bodyPr>
            <a:normAutofit/>
          </a:bodyPr>
          <a:lstStyle/>
          <a:p>
            <a:pPr algn="r"/>
            <a:r>
              <a:rPr lang="en-US" sz="3400"/>
              <a:t>Methods  </a:t>
            </a:r>
            <a:br>
              <a:rPr lang="en-US" sz="3400"/>
            </a:br>
            <a:r>
              <a:rPr lang="en-US" sz="3400"/>
              <a:t>requirement of the place </a:t>
            </a:r>
          </a:p>
        </p:txBody>
      </p:sp>
      <p:cxnSp>
        <p:nvCxnSpPr>
          <p:cNvPr id="39" name="Straight Connector 38">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103AB6B-18B3-48D6-A1C0-2A3E04B61F7E}"/>
              </a:ext>
            </a:extLst>
          </p:cNvPr>
          <p:cNvSpPr>
            <a:spLocks noGrp="1"/>
          </p:cNvSpPr>
          <p:nvPr>
            <p:ph idx="1"/>
          </p:nvPr>
        </p:nvSpPr>
        <p:spPr>
          <a:xfrm>
            <a:off x="5297763" y="1082673"/>
            <a:ext cx="5751237" cy="4708528"/>
          </a:xfrm>
        </p:spPr>
        <p:txBody>
          <a:bodyPr anchor="ctr">
            <a:normAutofit/>
          </a:bodyPr>
          <a:lstStyle/>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Intact room with a lock to assure that the food only goes to screened individuals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No broken windows, cracks in walls, ceilings, floor (to prevent pest contamination)</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 No evidence of pest contamination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Relatively clean</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 No chemicals or cleaning supplies stored with food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No clothing or personal items stored with food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No food on the floor (whether it is packaged or not)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Thermometer in each refrigerator or freezer, with a log documenting safe temperature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Arial" panose="020B0604020202020204" pitchFamily="34" charset="0"/>
              </a:rPr>
              <a:t>• No flaking paint or other physical hazards</a:t>
            </a:r>
            <a:endParaRPr lang="en-US" sz="180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110000"/>
              </a:lnSpc>
              <a:spcBef>
                <a:spcPts val="0"/>
              </a:spcBef>
              <a:spcAft>
                <a:spcPts val="800"/>
              </a:spcAft>
            </a:pPr>
            <a:endParaRPr lang="en-US" sz="1800">
              <a:effectLst/>
              <a:latin typeface="Calibri" panose="020F0502020204030204" pitchFamily="34" charset="0"/>
              <a:ea typeface="Calibri" panose="020F0502020204030204" pitchFamily="34" charset="0"/>
              <a:cs typeface="Arial" panose="020B0604020202020204" pitchFamily="34" charset="0"/>
            </a:endParaRPr>
          </a:p>
          <a:p>
            <a:pPr>
              <a:lnSpc>
                <a:spcPct val="110000"/>
              </a:lnSpc>
            </a:pPr>
            <a:endParaRPr lang="en-US" sz="1800"/>
          </a:p>
        </p:txBody>
      </p:sp>
      <p:grpSp>
        <p:nvGrpSpPr>
          <p:cNvPr id="41" name="Group 40">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76"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7"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2429040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52" name="Rectangle 7">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9">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11"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B1C371E9-468D-40CD-B24D-2B9E81A90BFB}"/>
              </a:ext>
            </a:extLst>
          </p:cNvPr>
          <p:cNvSpPr>
            <a:spLocks noGrp="1"/>
          </p:cNvSpPr>
          <p:nvPr>
            <p:ph type="title"/>
          </p:nvPr>
        </p:nvSpPr>
        <p:spPr>
          <a:xfrm>
            <a:off x="1141413" y="1082673"/>
            <a:ext cx="2869416" cy="4708528"/>
          </a:xfrm>
        </p:spPr>
        <p:txBody>
          <a:bodyPr>
            <a:normAutofit/>
          </a:bodyPr>
          <a:lstStyle/>
          <a:p>
            <a:pPr algn="r"/>
            <a:r>
              <a:rPr lang="en-US" sz="4000"/>
              <a:t>Discussion  </a:t>
            </a:r>
          </a:p>
        </p:txBody>
      </p:sp>
      <p:cxnSp>
        <p:nvCxnSpPr>
          <p:cNvPr id="54" name="Straight Connector 38">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06DB46-7AEA-426A-9EB5-61B2BF5C70B4}"/>
              </a:ext>
            </a:extLst>
          </p:cNvPr>
          <p:cNvSpPr>
            <a:spLocks noGrp="1"/>
          </p:cNvSpPr>
          <p:nvPr>
            <p:ph idx="1"/>
          </p:nvPr>
        </p:nvSpPr>
        <p:spPr>
          <a:xfrm>
            <a:off x="5297763" y="1082673"/>
            <a:ext cx="5751237" cy="4708528"/>
          </a:xfrm>
        </p:spPr>
        <p:txBody>
          <a:bodyPr anchor="ctr">
            <a:normAutofit/>
          </a:bodyPr>
          <a:lstStyle/>
          <a:p>
            <a:r>
              <a:rPr lang="en-US" sz="1800">
                <a:effectLst/>
                <a:latin typeface="Times New Roman" panose="02020603050405020304" pitchFamily="18" charset="0"/>
                <a:ea typeface="Calibri" panose="020F0502020204030204" pitchFamily="34" charset="0"/>
              </a:rPr>
              <a:t>The results from the collected data about the food pantry were suboptimal, so it did not give me the information to see if a food pantry would be useful. I also did not have substantial results to compare to because the project was not implemented during my rotation. The project was not implanted due to the facility not functioning normally due to COVID-19. Arrangements needed to be made with the committee of the school to get their approval of the place. The manager knew that the food pantry was needed and will be implanted. </a:t>
            </a:r>
            <a:endParaRPr lang="en-US" sz="1800"/>
          </a:p>
        </p:txBody>
      </p:sp>
      <p:grpSp>
        <p:nvGrpSpPr>
          <p:cNvPr id="41" name="Group 40">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42"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26320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41" name="Rectangle 7">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9">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651FDD-2315-49DF-85B3-9DC479CEE753}"/>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conclusion</a:t>
            </a:r>
          </a:p>
        </p:txBody>
      </p:sp>
      <p:sp>
        <p:nvSpPr>
          <p:cNvPr id="3" name="Content Placeholder 2">
            <a:extLst>
              <a:ext uri="{FF2B5EF4-FFF2-40B4-BE49-F238E27FC236}">
                <a16:creationId xmlns:a16="http://schemas.microsoft.com/office/drawing/2014/main" id="{6198154C-B2E1-4D0E-AA55-D9B246565605}"/>
              </a:ext>
            </a:extLst>
          </p:cNvPr>
          <p:cNvSpPr>
            <a:spLocks noGrp="1"/>
          </p:cNvSpPr>
          <p:nvPr>
            <p:ph idx="1"/>
          </p:nvPr>
        </p:nvSpPr>
        <p:spPr>
          <a:xfrm>
            <a:off x="1577446" y="2413001"/>
            <a:ext cx="9048218" cy="3033180"/>
          </a:xfrm>
        </p:spPr>
        <p:txBody>
          <a:bodyPr anchor="ctr">
            <a:normAutofit/>
          </a:bodyPr>
          <a:lstStyle/>
          <a:p>
            <a:r>
              <a:rPr lang="en-US" sz="2000">
                <a:solidFill>
                  <a:srgbClr val="FFFFFF"/>
                </a:solidFill>
                <a:effectLst/>
                <a:latin typeface="Times New Roman" panose="02020603050405020304" pitchFamily="18" charset="0"/>
                <a:ea typeface="Calibri" panose="020F0502020204030204" pitchFamily="34" charset="0"/>
              </a:rPr>
              <a:t>A food pantry is needed in this location because it can provide help to many people who are in need. Even though it was not implemented during my rotation, this project will be implemented soon to provide help to many people in the community. Most of the issues, including regulation and polices, were covered in this project to make it successfully implemented. More data would be useful to help assess the problems the community needs to be addressed in terms of the food pantry. </a:t>
            </a:r>
            <a:endParaRPr lang="en-US" sz="2000">
              <a:solidFill>
                <a:srgbClr val="FFFFFF"/>
              </a:solidFill>
            </a:endParaRPr>
          </a:p>
        </p:txBody>
      </p:sp>
    </p:spTree>
    <p:extLst>
      <p:ext uri="{BB962C8B-B14F-4D97-AF65-F5344CB8AC3E}">
        <p14:creationId xmlns:p14="http://schemas.microsoft.com/office/powerpoint/2010/main" val="1310888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0" name="Rectangle 7">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2"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3"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4"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CB44AD45-E6D6-4759-8031-06E81F94F1B7}"/>
              </a:ext>
            </a:extLst>
          </p:cNvPr>
          <p:cNvSpPr>
            <a:spLocks noGrp="1"/>
          </p:cNvSpPr>
          <p:nvPr>
            <p:ph type="title"/>
          </p:nvPr>
        </p:nvSpPr>
        <p:spPr>
          <a:xfrm>
            <a:off x="1141413" y="618518"/>
            <a:ext cx="9905998" cy="1478570"/>
          </a:xfrm>
        </p:spPr>
        <p:txBody>
          <a:bodyPr>
            <a:normAutofit/>
          </a:bodyPr>
          <a:lstStyle/>
          <a:p>
            <a:r>
              <a:rPr lang="en-US"/>
              <a:t>References </a:t>
            </a:r>
            <a:endParaRPr lang="en-US" dirty="0"/>
          </a:p>
        </p:txBody>
      </p:sp>
      <p:sp>
        <p:nvSpPr>
          <p:cNvPr id="3" name="Content Placeholder 2">
            <a:extLst>
              <a:ext uri="{FF2B5EF4-FFF2-40B4-BE49-F238E27FC236}">
                <a16:creationId xmlns:a16="http://schemas.microsoft.com/office/drawing/2014/main" id="{3304B00A-D093-489C-AC63-4D8C54706816}"/>
              </a:ext>
            </a:extLst>
          </p:cNvPr>
          <p:cNvSpPr>
            <a:spLocks noGrp="1"/>
          </p:cNvSpPr>
          <p:nvPr>
            <p:ph idx="1"/>
          </p:nvPr>
        </p:nvSpPr>
        <p:spPr>
          <a:xfrm>
            <a:off x="1141412" y="2249487"/>
            <a:ext cx="9905999" cy="3541714"/>
          </a:xfrm>
        </p:spPr>
        <p:txBody>
          <a:bodyPr>
            <a:normAutofit/>
          </a:bodyPr>
          <a:lstStyle/>
          <a:p>
            <a:pPr marL="360045" marR="0" indent="-360045">
              <a:lnSpc>
                <a:spcPct val="110000"/>
              </a:lnSpc>
            </a:pPr>
            <a:r>
              <a:rPr lang="en-US" sz="600">
                <a:effectLst/>
                <a:latin typeface="Times New Roman" panose="02020603050405020304" pitchFamily="18" charset="0"/>
                <a:ea typeface="Times New Roman" panose="02020603050405020304" pitchFamily="18" charset="0"/>
              </a:rPr>
              <a:t>Agent, W. (n.d.). Food Pantries and Food Banks. Retrieved August 10, 2020, from </a:t>
            </a:r>
            <a:r>
              <a:rPr lang="en-US" sz="600" u="sng">
                <a:effectLst/>
                <a:latin typeface="Times New Roman" panose="02020603050405020304" pitchFamily="18" charset="0"/>
                <a:ea typeface="Times New Roman" panose="02020603050405020304" pitchFamily="18" charset="0"/>
                <a:hlinkClick r:id="rId2"/>
              </a:rPr>
              <a:t>https://foodsafety.ces.ncsu.edu/community-food-safety-resources/food-pantries-and-food-banks/</a:t>
            </a:r>
            <a:endParaRPr lang="en-US" sz="600">
              <a:effectLst/>
              <a:latin typeface="Times New Roman" panose="02020603050405020304" pitchFamily="18" charset="0"/>
              <a:ea typeface="Times New Roman" panose="02020603050405020304" pitchFamily="18" charset="0"/>
            </a:endParaRPr>
          </a:p>
          <a:p>
            <a:pPr marL="360045" marR="0" indent="-360045">
              <a:lnSpc>
                <a:spcPct val="110000"/>
              </a:lnSpc>
            </a:pPr>
            <a:r>
              <a:rPr lang="en-US" sz="600">
                <a:effectLst/>
                <a:latin typeface="Times New Roman" panose="02020603050405020304" pitchFamily="18" charset="0"/>
                <a:ea typeface="Times New Roman" panose="02020603050405020304" pitchFamily="18" charset="0"/>
                <a:cs typeface="Times New Roman" panose="02020603050405020304" pitchFamily="18" charset="0"/>
              </a:rPr>
              <a:t>Byker Shanks, C., </a:t>
            </a:r>
            <a:r>
              <a:rPr lang="en-US" sz="600" err="1">
                <a:effectLst/>
                <a:latin typeface="Times New Roman" panose="02020603050405020304" pitchFamily="18" charset="0"/>
                <a:ea typeface="Times New Roman" panose="02020603050405020304" pitchFamily="18" charset="0"/>
                <a:cs typeface="Times New Roman" panose="02020603050405020304" pitchFamily="18" charset="0"/>
              </a:rPr>
              <a:t>Weinmann</a:t>
            </a:r>
            <a:r>
              <a:rPr lang="en-US" sz="600">
                <a:effectLst/>
                <a:latin typeface="Times New Roman" panose="02020603050405020304" pitchFamily="18" charset="0"/>
                <a:ea typeface="Times New Roman" panose="02020603050405020304" pitchFamily="18" charset="0"/>
                <a:cs typeface="Times New Roman" panose="02020603050405020304" pitchFamily="18" charset="0"/>
              </a:rPr>
              <a:t>, E., Holder, J., McCormick, M., Parks, C. A., </a:t>
            </a:r>
            <a:r>
              <a:rPr lang="en-US" sz="600" err="1">
                <a:effectLst/>
                <a:latin typeface="Times New Roman" panose="02020603050405020304" pitchFamily="18" charset="0"/>
                <a:ea typeface="Times New Roman" panose="02020603050405020304" pitchFamily="18" charset="0"/>
                <a:cs typeface="Times New Roman" panose="02020603050405020304" pitchFamily="18" charset="0"/>
              </a:rPr>
              <a:t>Vanderwood</a:t>
            </a:r>
            <a:r>
              <a:rPr lang="en-US" sz="600">
                <a:effectLst/>
                <a:latin typeface="Times New Roman" panose="02020603050405020304" pitchFamily="18" charset="0"/>
                <a:ea typeface="Times New Roman" panose="02020603050405020304" pitchFamily="18" charset="0"/>
                <a:cs typeface="Times New Roman" panose="02020603050405020304" pitchFamily="18" charset="0"/>
              </a:rPr>
              <a:t>, K., Coburn, C., Johnson, N., &amp; </a:t>
            </a:r>
            <a:r>
              <a:rPr lang="en-US" sz="600" err="1">
                <a:effectLst/>
                <a:latin typeface="Times New Roman" panose="02020603050405020304" pitchFamily="18" charset="0"/>
                <a:ea typeface="Times New Roman" panose="02020603050405020304" pitchFamily="18" charset="0"/>
                <a:cs typeface="Times New Roman" panose="02020603050405020304" pitchFamily="18" charset="0"/>
              </a:rPr>
              <a:t>Yaroch</a:t>
            </a:r>
            <a:r>
              <a:rPr lang="en-US" sz="600">
                <a:effectLst/>
                <a:latin typeface="Times New Roman" panose="02020603050405020304" pitchFamily="18" charset="0"/>
                <a:ea typeface="Times New Roman" panose="02020603050405020304" pitchFamily="18" charset="0"/>
                <a:cs typeface="Times New Roman" panose="02020603050405020304" pitchFamily="18" charset="0"/>
              </a:rPr>
              <a:t>, A. L. (2019). The </a:t>
            </a:r>
            <a:r>
              <a:rPr lang="en-US" sz="600" err="1">
                <a:effectLst/>
                <a:latin typeface="Times New Roman" panose="02020603050405020304" pitchFamily="18" charset="0"/>
                <a:ea typeface="Times New Roman" panose="02020603050405020304" pitchFamily="18" charset="0"/>
                <a:cs typeface="Times New Roman" panose="02020603050405020304" pitchFamily="18" charset="0"/>
              </a:rPr>
              <a:t>UnProcessed</a:t>
            </a:r>
            <a:r>
              <a:rPr lang="en-US" sz="600">
                <a:effectLst/>
                <a:latin typeface="Times New Roman" panose="02020603050405020304" pitchFamily="18" charset="0"/>
                <a:ea typeface="Times New Roman" panose="02020603050405020304" pitchFamily="18" charset="0"/>
                <a:cs typeface="Times New Roman" panose="02020603050405020304" pitchFamily="18" charset="0"/>
              </a:rPr>
              <a:t> Pantry Project Framework to Address Nutrition in the Emergency Food System. </a:t>
            </a:r>
            <a:r>
              <a:rPr lang="en-US" sz="600" i="1">
                <a:effectLst/>
                <a:latin typeface="Times New Roman" panose="02020603050405020304" pitchFamily="18" charset="0"/>
                <a:ea typeface="Times New Roman" panose="02020603050405020304" pitchFamily="18" charset="0"/>
              </a:rPr>
              <a:t>American Journal of Public Health</a:t>
            </a:r>
            <a:r>
              <a:rPr lang="en-US" sz="600">
                <a:effectLst/>
                <a:latin typeface="Times New Roman" panose="02020603050405020304" pitchFamily="18" charset="0"/>
                <a:ea typeface="Times New Roman" panose="02020603050405020304" pitchFamily="18" charset="0"/>
              </a:rPr>
              <a:t>, </a:t>
            </a:r>
            <a:r>
              <a:rPr lang="en-US" sz="600" i="1">
                <a:effectLst/>
                <a:latin typeface="Times New Roman" panose="02020603050405020304" pitchFamily="18" charset="0"/>
                <a:ea typeface="Times New Roman" panose="02020603050405020304" pitchFamily="18" charset="0"/>
              </a:rPr>
              <a:t>109</a:t>
            </a:r>
            <a:r>
              <a:rPr lang="en-US" sz="600">
                <a:effectLst/>
                <a:latin typeface="Times New Roman" panose="02020603050405020304" pitchFamily="18" charset="0"/>
                <a:ea typeface="Times New Roman" panose="02020603050405020304" pitchFamily="18" charset="0"/>
              </a:rPr>
              <a:t>(10), 1368–1370. https://doi.org/10.2105/AJPH.2019.305292</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Center for Food Safety and Applied Nutrition. (n.d.). Food Safety and the Coronavirus Disease 2019 (COVID-19). Retrieved August 10, 2020, from https://www.fda.gov/food/food-safety-during-emergencies/food-safety-and-coronavirus-disease-2019-covid-19</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Charitable Organizations. (n.d.). Retrieved August 10, 2020, from https://www.irs.gov/charities-non-profits/charitable-organizations</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Food pantry policy: Are regulations needed to ensure food safety? (2015, June 05). Retrieved August 10, 2020, from https://learn.uvm.edu/foodsystemsblog/2015/06/04/food-pantry-policy-are-regulations-needed-to-ensure-food-safety/</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Food Pantry Tax Credit (FPT). (n.d.). Retrieved August 10, 2020, from https://dor.mo.gov/taxcredit/fpt.php</a:t>
            </a:r>
          </a:p>
          <a:p>
            <a:pPr marL="360045" marR="0" indent="-360045">
              <a:lnSpc>
                <a:spcPct val="110000"/>
              </a:lnSpc>
            </a:pPr>
            <a:r>
              <a:rPr lang="en-US" sz="600" err="1">
                <a:effectLst/>
                <a:latin typeface="Times New Roman" panose="02020603050405020304" pitchFamily="18" charset="0"/>
                <a:ea typeface="Times New Roman" panose="02020603050405020304" pitchFamily="18" charset="0"/>
              </a:rPr>
              <a:t>Furgison</a:t>
            </a:r>
            <a:r>
              <a:rPr lang="en-US" sz="600">
                <a:effectLst/>
                <a:latin typeface="Times New Roman" panose="02020603050405020304" pitchFamily="18" charset="0"/>
                <a:ea typeface="Times New Roman" panose="02020603050405020304" pitchFamily="18" charset="0"/>
              </a:rPr>
              <a:t>, L., Stanford, D., Garcia, L., &amp; Angelique O'Rourke. (2017, December 08). How to Start a Food Pantry in Your Community. Retrieved August 10, 2020, from https://articles.bplans.com/how-to-start-a-food-pantry/</a:t>
            </a:r>
          </a:p>
          <a:p>
            <a:pPr marL="360045" marR="0" indent="-360045">
              <a:lnSpc>
                <a:spcPct val="110000"/>
              </a:lnSpc>
            </a:pPr>
            <a:r>
              <a:rPr lang="en-US" sz="600" err="1">
                <a:effectLst/>
                <a:latin typeface="Times New Roman" panose="02020603050405020304" pitchFamily="18" charset="0"/>
                <a:ea typeface="Times New Roman" panose="02020603050405020304" pitchFamily="18" charset="0"/>
              </a:rPr>
              <a:t>Furgison</a:t>
            </a:r>
            <a:r>
              <a:rPr lang="en-US" sz="600">
                <a:effectLst/>
                <a:latin typeface="Times New Roman" panose="02020603050405020304" pitchFamily="18" charset="0"/>
                <a:ea typeface="Times New Roman" panose="02020603050405020304" pitchFamily="18" charset="0"/>
              </a:rPr>
              <a:t>, L., Stanford, D., Garcia, L., &amp; Angelique O'Rourke. (2017, December 08). How to Start a Food Pantry in Your Community. Retrieved August 10, 2020, from https://articles.bplans.com/how-to-start-a-food-pantry/</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Home. (n.d.). Retrieved August 10, 2020, from http://www.servsafe.com/</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Moore, &amp; Written By Justin Moore Director of Marketing and Communications. (n.d.). COVID-19: Food Safety Resources. Retrieved August 10, 2020, from https://covid19.ces.ncsu.edu/2020/04/covid-19-food-safety/</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Organize a Food Drive. (n.d.). Retrieved August 10, 2020, from https://createthegood.aarp.org/volunteer-guides/organize-food-drive.html</a:t>
            </a:r>
          </a:p>
          <a:p>
            <a:pPr marL="360045" marR="0" indent="-360045">
              <a:lnSpc>
                <a:spcPct val="110000"/>
              </a:lnSpc>
            </a:pPr>
            <a:r>
              <a:rPr lang="en-US" sz="600">
                <a:effectLst/>
                <a:latin typeface="Times New Roman" panose="02020603050405020304" pitchFamily="18" charset="0"/>
                <a:ea typeface="Times New Roman" panose="02020603050405020304" pitchFamily="18" charset="0"/>
              </a:rPr>
              <a:t>Subscription Management Center. (n.d.). Retrieved August 10, 2020, from </a:t>
            </a:r>
            <a:r>
              <a:rPr lang="en-US" sz="600" u="sng">
                <a:effectLst/>
                <a:latin typeface="Times New Roman" panose="02020603050405020304" pitchFamily="18" charset="0"/>
                <a:ea typeface="Times New Roman" panose="02020603050405020304" pitchFamily="18" charset="0"/>
                <a:hlinkClick r:id="rId3"/>
              </a:rPr>
              <a:t>https://updates.fda.gov/SubscriptionManagemen</a:t>
            </a:r>
            <a:endParaRPr lang="en-US" sz="600">
              <a:effectLst/>
              <a:latin typeface="Times New Roman" panose="02020603050405020304" pitchFamily="18" charset="0"/>
              <a:ea typeface="Times New Roman" panose="02020603050405020304" pitchFamily="18" charset="0"/>
            </a:endParaRPr>
          </a:p>
          <a:p>
            <a:pPr marL="360045" marR="0" indent="-360045">
              <a:lnSpc>
                <a:spcPct val="110000"/>
              </a:lnSpc>
            </a:pPr>
            <a:r>
              <a:rPr lang="en-US" sz="600" u="sng">
                <a:effectLst/>
                <a:latin typeface="Times New Roman" panose="02020603050405020304" pitchFamily="18" charset="0"/>
                <a:ea typeface="Times New Roman" panose="02020603050405020304" pitchFamily="18" charset="0"/>
                <a:cs typeface="Times New Roman" panose="02020603050405020304" pitchFamily="18" charset="0"/>
              </a:rPr>
              <a:t>Safe and Health Food Pantries Project</a:t>
            </a:r>
            <a:r>
              <a:rPr lang="en-US" sz="600">
                <a:effectLst/>
                <a:latin typeface="Times New Roman" panose="02020603050405020304" pitchFamily="18" charset="0"/>
                <a:ea typeface="Times New Roman" panose="02020603050405020304" pitchFamily="18" charset="0"/>
                <a:cs typeface="Times New Roman" panose="02020603050405020304" pitchFamily="18" charset="0"/>
              </a:rPr>
              <a:t>. (n.d.) Retrieved December, 2018, from </a:t>
            </a:r>
            <a:r>
              <a:rPr lang="en-US" sz="600" u="sng">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https://feedingamericawi.org/wp-content/uploads/2018/12/Safe_Healthy_FoodPantriesGuide.pdf</a:t>
            </a:r>
            <a:endParaRPr lang="en-US" sz="600">
              <a:effectLst/>
              <a:latin typeface="Times New Roman" panose="02020603050405020304" pitchFamily="18" charset="0"/>
              <a:ea typeface="Times New Roman" panose="02020603050405020304" pitchFamily="18" charset="0"/>
            </a:endParaRPr>
          </a:p>
          <a:p>
            <a:pPr>
              <a:lnSpc>
                <a:spcPct val="110000"/>
              </a:lnSpc>
            </a:pPr>
            <a:endParaRPr lang="en-US" sz="600"/>
          </a:p>
        </p:txBody>
      </p:sp>
      <p:grpSp>
        <p:nvGrpSpPr>
          <p:cNvPr id="39" name="Group 38">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55"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1080592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0</TotalTime>
  <Words>1235</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Tw Cen MT</vt:lpstr>
      <vt:lpstr>Circuit</vt:lpstr>
      <vt:lpstr>Food pantry of Ladue </vt:lpstr>
      <vt:lpstr>Introduction </vt:lpstr>
      <vt:lpstr>Literature Review </vt:lpstr>
      <vt:lpstr>method</vt:lpstr>
      <vt:lpstr>Methods   requirement of the place </vt:lpstr>
      <vt:lpstr>Discussion  </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pantry of Ladue </dc:title>
  <dc:creator>Afnan Chikhani</dc:creator>
  <cp:lastModifiedBy>Afnan Chikhani</cp:lastModifiedBy>
  <cp:revision>1</cp:revision>
  <dcterms:created xsi:type="dcterms:W3CDTF">2020-08-11T06:19:04Z</dcterms:created>
  <dcterms:modified xsi:type="dcterms:W3CDTF">2020-08-11T06:19:43Z</dcterms:modified>
</cp:coreProperties>
</file>